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58" r:id="rId2"/>
    <p:sldId id="264" r:id="rId3"/>
    <p:sldId id="268" r:id="rId4"/>
    <p:sldId id="269" r:id="rId5"/>
    <p:sldId id="270" r:id="rId6"/>
    <p:sldId id="271" r:id="rId7"/>
    <p:sldId id="267" r:id="rId8"/>
  </p:sldIdLst>
  <p:sldSz cx="9144000" cy="6858000" type="screen4x3"/>
  <p:notesSz cx="6858000" cy="9144000"/>
  <p:embeddedFontLst>
    <p:embeddedFont>
      <p:font typeface="Twinkl" panose="020B0604020202020204" charset="0"/>
      <p:regular r:id="rId11"/>
      <p:bold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4BF"/>
    <a:srgbClr val="CFE09B"/>
    <a:srgbClr val="EDBCD9"/>
    <a:srgbClr val="6FBD84"/>
    <a:srgbClr val="18A0DB"/>
    <a:srgbClr val="DE1E5A"/>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showGuides="1">
      <p:cViewPr>
        <p:scale>
          <a:sx n="51" d="100"/>
          <a:sy n="51" d="100"/>
        </p:scale>
        <p:origin x="-888" y="-30"/>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27/05/2020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27/05/2020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a:prstGeom prst="roundRect">
            <a:avLst>
              <a:gd name="adj" fmla="val 9641"/>
            </a:avLst>
          </a:prstGeo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www.twinkl.co.za/"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twinkl.co.za/"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twinkl.co.za/"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twinkl.co.za/"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twinkl.co.za/"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twinkl.co.za/"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www.twinkl.co.za/"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4009938" y="5503178"/>
            <a:ext cx="1082179" cy="687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p:cNvPr>
          <p:cNvSpPr/>
          <p:nvPr/>
        </p:nvSpPr>
        <p:spPr>
          <a:xfrm>
            <a:off x="8388351" y="6170103"/>
            <a:ext cx="755650" cy="687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nchor="ctr"/>
          <a:lstStyle/>
          <a:p>
            <a:pPr algn="ctr"/>
            <a:r>
              <a:rPr lang="en-GB" sz="3600" dirty="0">
                <a:latin typeface="+mn-lt"/>
              </a:rPr>
              <a:t>What Are Budgets?</a:t>
            </a:r>
          </a:p>
        </p:txBody>
      </p:sp>
      <p:sp>
        <p:nvSpPr>
          <p:cNvPr id="5" name="Rectangle 4"/>
          <p:cNvSpPr/>
          <p:nvPr/>
        </p:nvSpPr>
        <p:spPr>
          <a:xfrm>
            <a:off x="755650" y="1543574"/>
            <a:ext cx="7632700" cy="1815882"/>
          </a:xfrm>
          <a:prstGeom prst="rect">
            <a:avLst/>
          </a:prstGeom>
        </p:spPr>
        <p:txBody>
          <a:bodyPr wrap="square" lIns="0" tIns="0" rIns="0" bIns="0">
            <a:spAutoFit/>
          </a:bodyPr>
          <a:lstStyle/>
          <a:p>
            <a:pPr>
              <a:spcAft>
                <a:spcPts val="1200"/>
              </a:spcAft>
            </a:pPr>
            <a:r>
              <a:rPr lang="en-GB" dirty="0"/>
              <a:t>A budget is a calculated estimate of future income and expenses. </a:t>
            </a:r>
          </a:p>
          <a:p>
            <a:pPr>
              <a:spcAft>
                <a:spcPts val="1200"/>
              </a:spcAft>
            </a:pPr>
            <a:r>
              <a:rPr lang="en-GB" dirty="0"/>
              <a:t>These plans are important for both individuals and businesses so that they can ensure that their essential expenses are covered before money is spent on things they would like but don’t need, like going to the </a:t>
            </a:r>
            <a:br>
              <a:rPr lang="en-GB" dirty="0"/>
            </a:br>
            <a:r>
              <a:rPr lang="en-GB" dirty="0"/>
              <a:t>movies or having a staff party. It also allows for planed </a:t>
            </a:r>
            <a:br>
              <a:rPr lang="en-GB" dirty="0"/>
            </a:br>
            <a:r>
              <a:rPr lang="en-GB" dirty="0"/>
              <a:t>saving for emergency expenses which may arise.</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0878"/>
          <a:stretch/>
        </p:blipFill>
        <p:spPr>
          <a:xfrm>
            <a:off x="4362275" y="2624122"/>
            <a:ext cx="4241975" cy="3694606"/>
          </a:xfrm>
          <a:prstGeom prst="rect">
            <a:avLst/>
          </a:prstGeom>
        </p:spPr>
      </p:pic>
      <p:sp>
        <p:nvSpPr>
          <p:cNvPr id="6" name="Rectangle 5">
            <a:hlinkClick r:id="rId3"/>
          </p:cNvPr>
          <p:cNvSpPr/>
          <p:nvPr/>
        </p:nvSpPr>
        <p:spPr>
          <a:xfrm>
            <a:off x="8388351" y="6618914"/>
            <a:ext cx="755650" cy="23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0" y="1753299"/>
            <a:ext cx="6282713" cy="3263318"/>
          </a:xfrm>
          <a:prstGeom prst="rect">
            <a:avLst/>
          </a:prstGeom>
          <a:solidFill>
            <a:srgbClr val="F9C4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nchor="ctr"/>
          <a:lstStyle/>
          <a:p>
            <a:pPr algn="ctr"/>
            <a:r>
              <a:rPr lang="en-GB" sz="3600" dirty="0">
                <a:latin typeface="+mn-lt"/>
              </a:rPr>
              <a:t>Why Are Budgets Important?</a:t>
            </a:r>
          </a:p>
        </p:txBody>
      </p:sp>
      <p:sp>
        <p:nvSpPr>
          <p:cNvPr id="5" name="Rectangle 4"/>
          <p:cNvSpPr/>
          <p:nvPr/>
        </p:nvSpPr>
        <p:spPr>
          <a:xfrm>
            <a:off x="856318" y="1817872"/>
            <a:ext cx="3589847" cy="3108543"/>
          </a:xfrm>
          <a:prstGeom prst="rect">
            <a:avLst/>
          </a:prstGeom>
        </p:spPr>
        <p:txBody>
          <a:bodyPr wrap="square" lIns="0" tIns="0" rIns="0" bIns="0">
            <a:spAutoFit/>
          </a:bodyPr>
          <a:lstStyle/>
          <a:p>
            <a:pPr marL="285750" indent="-285750">
              <a:spcAft>
                <a:spcPts val="1200"/>
              </a:spcAft>
              <a:buFont typeface="Arial" panose="020B0604020202020204" pitchFamily="34" charset="0"/>
              <a:buChar char="•"/>
            </a:pPr>
            <a:r>
              <a:rPr lang="en-GB" dirty="0"/>
              <a:t>Budgets allow you to keep easy control over your money.</a:t>
            </a:r>
          </a:p>
          <a:p>
            <a:pPr marL="285750" indent="-285750">
              <a:spcAft>
                <a:spcPts val="1200"/>
              </a:spcAft>
              <a:buFont typeface="Arial" panose="020B0604020202020204" pitchFamily="34" charset="0"/>
              <a:buChar char="•"/>
            </a:pPr>
            <a:r>
              <a:rPr lang="en-GB" dirty="0"/>
              <a:t>It ensures that money is not wasted or spent on frivolous things.</a:t>
            </a:r>
          </a:p>
          <a:p>
            <a:pPr marL="285750" indent="-285750">
              <a:spcAft>
                <a:spcPts val="1200"/>
              </a:spcAft>
              <a:buFont typeface="Arial" panose="020B0604020202020204" pitchFamily="34" charset="0"/>
              <a:buChar char="•"/>
            </a:pPr>
            <a:r>
              <a:rPr lang="en-GB" dirty="0"/>
              <a:t>It helps people save.</a:t>
            </a:r>
          </a:p>
          <a:p>
            <a:pPr marL="285750" indent="-285750">
              <a:spcAft>
                <a:spcPts val="1200"/>
              </a:spcAft>
              <a:buFont typeface="Arial" panose="020B0604020202020204" pitchFamily="34" charset="0"/>
              <a:buChar char="•"/>
            </a:pPr>
            <a:r>
              <a:rPr lang="en-GB" dirty="0"/>
              <a:t>It helps you monitor your spending habits.</a:t>
            </a:r>
          </a:p>
          <a:p>
            <a:pPr marL="285750" indent="-285750">
              <a:spcAft>
                <a:spcPts val="1200"/>
              </a:spcAft>
              <a:buFont typeface="Arial" panose="020B0604020202020204" pitchFamily="34" charset="0"/>
              <a:buChar char="•"/>
            </a:pPr>
            <a:r>
              <a:rPr lang="en-GB" dirty="0"/>
              <a:t>It helps you stay out of debt.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417049" y="1583445"/>
            <a:ext cx="4128478" cy="3640775"/>
          </a:xfrm>
          <a:prstGeom prst="rect">
            <a:avLst/>
          </a:prstGeom>
        </p:spPr>
      </p:pic>
      <p:sp>
        <p:nvSpPr>
          <p:cNvPr id="6" name="Rectangle 5">
            <a:hlinkClick r:id="rId3"/>
          </p:cNvPr>
          <p:cNvSpPr/>
          <p:nvPr/>
        </p:nvSpPr>
        <p:spPr>
          <a:xfrm>
            <a:off x="8388351" y="6618914"/>
            <a:ext cx="755650" cy="23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325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1237" y="2853678"/>
            <a:ext cx="7197113" cy="2750168"/>
          </a:xfrm>
          <a:prstGeom prst="rect">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nchor="ctr"/>
          <a:lstStyle/>
          <a:p>
            <a:pPr algn="ctr"/>
            <a:r>
              <a:rPr lang="en-GB" sz="3600" dirty="0">
                <a:latin typeface="+mn-lt"/>
              </a:rPr>
              <a:t>When Are Budgets Drawn Up?</a:t>
            </a:r>
          </a:p>
        </p:txBody>
      </p:sp>
      <p:sp>
        <p:nvSpPr>
          <p:cNvPr id="5" name="Rectangle 4"/>
          <p:cNvSpPr/>
          <p:nvPr/>
        </p:nvSpPr>
        <p:spPr>
          <a:xfrm>
            <a:off x="755650" y="1513946"/>
            <a:ext cx="7632700" cy="276999"/>
          </a:xfrm>
          <a:prstGeom prst="rect">
            <a:avLst/>
          </a:prstGeom>
        </p:spPr>
        <p:txBody>
          <a:bodyPr wrap="square" lIns="0" tIns="0" rIns="0" bIns="0">
            <a:spAutoFit/>
          </a:bodyPr>
          <a:lstStyle/>
          <a:p>
            <a:pPr>
              <a:spcAft>
                <a:spcPts val="1200"/>
              </a:spcAft>
            </a:pPr>
            <a:r>
              <a:rPr lang="en-GB" dirty="0"/>
              <a:t>Budgets are drawn up by individuals, businesses and the Government.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48" y="2231599"/>
            <a:ext cx="4032251" cy="3861227"/>
          </a:xfrm>
          <a:prstGeom prst="rect">
            <a:avLst/>
          </a:prstGeom>
        </p:spPr>
      </p:pic>
      <p:sp>
        <p:nvSpPr>
          <p:cNvPr id="3" name="Rectangle 2"/>
          <p:cNvSpPr/>
          <p:nvPr/>
        </p:nvSpPr>
        <p:spPr>
          <a:xfrm>
            <a:off x="4588776" y="2937568"/>
            <a:ext cx="3816351" cy="2585323"/>
          </a:xfrm>
          <a:prstGeom prst="rect">
            <a:avLst/>
          </a:prstGeom>
        </p:spPr>
        <p:txBody>
          <a:bodyPr wrap="square">
            <a:spAutoFit/>
          </a:bodyPr>
          <a:lstStyle/>
          <a:p>
            <a:r>
              <a:rPr lang="en-GB" dirty="0"/>
              <a:t>Individuals usually draw up their household budgets each month while businesses will draw up budgets monthly, quarterly (every three months) or annually (one a year). The monthly and quarterly budgets are often referred to as short term budgets and the annual budget a long term budget. </a:t>
            </a:r>
          </a:p>
        </p:txBody>
      </p:sp>
      <p:sp>
        <p:nvSpPr>
          <p:cNvPr id="7" name="Rectangle 6">
            <a:hlinkClick r:id="rId3"/>
          </p:cNvPr>
          <p:cNvSpPr/>
          <p:nvPr/>
        </p:nvSpPr>
        <p:spPr>
          <a:xfrm>
            <a:off x="8388351" y="6618914"/>
            <a:ext cx="755650" cy="23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327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nchor="ctr"/>
          <a:lstStyle/>
          <a:p>
            <a:pPr algn="ctr"/>
            <a:r>
              <a:rPr lang="en-GB" sz="3600" dirty="0">
                <a:latin typeface="+mn-lt"/>
              </a:rPr>
              <a:t>Balanced Budgets</a:t>
            </a:r>
          </a:p>
        </p:txBody>
      </p:sp>
      <p:sp>
        <p:nvSpPr>
          <p:cNvPr id="5" name="Rectangle 4"/>
          <p:cNvSpPr/>
          <p:nvPr/>
        </p:nvSpPr>
        <p:spPr>
          <a:xfrm>
            <a:off x="755650" y="1454210"/>
            <a:ext cx="7632700" cy="1538883"/>
          </a:xfrm>
          <a:prstGeom prst="rect">
            <a:avLst/>
          </a:prstGeom>
        </p:spPr>
        <p:txBody>
          <a:bodyPr wrap="square" lIns="0" tIns="0" rIns="0" bIns="0">
            <a:spAutoFit/>
          </a:bodyPr>
          <a:lstStyle/>
          <a:p>
            <a:pPr>
              <a:spcAft>
                <a:spcPts val="1200"/>
              </a:spcAft>
            </a:pPr>
            <a:r>
              <a:rPr lang="en-GB" dirty="0"/>
              <a:t>The ideal budget will leave money left over after all the expenses have been paid. This is called a balanced budget.</a:t>
            </a:r>
          </a:p>
          <a:p>
            <a:pPr>
              <a:spcAft>
                <a:spcPts val="1200"/>
              </a:spcAft>
            </a:pPr>
            <a:r>
              <a:rPr lang="en-GB" dirty="0"/>
              <a:t>Unfortunately this does not always happen. Sometimes our expenses are greater than our income. So what could you do if you discover that your budget is not balanced?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5025" y="2808535"/>
            <a:ext cx="3179225" cy="3368180"/>
          </a:xfrm>
          <a:prstGeom prst="rect">
            <a:avLst/>
          </a:prstGeom>
        </p:spPr>
      </p:pic>
      <p:sp>
        <p:nvSpPr>
          <p:cNvPr id="4" name="Rectangle 3"/>
          <p:cNvSpPr/>
          <p:nvPr/>
        </p:nvSpPr>
        <p:spPr>
          <a:xfrm>
            <a:off x="666924" y="3124462"/>
            <a:ext cx="4618139" cy="2462213"/>
          </a:xfrm>
          <a:prstGeom prst="rect">
            <a:avLst/>
          </a:prstGeom>
        </p:spPr>
        <p:txBody>
          <a:bodyPr wrap="square">
            <a:spAutoFit/>
          </a:bodyPr>
          <a:lstStyle/>
          <a:p>
            <a:pPr>
              <a:spcAft>
                <a:spcPts val="1200"/>
              </a:spcAft>
            </a:pPr>
            <a:r>
              <a:rPr lang="en-GB" dirty="0"/>
              <a:t>The first thing that you could do is identify items on your budget that are wants and not needs. Remove any items that you could live without for another month. </a:t>
            </a:r>
          </a:p>
          <a:p>
            <a:pPr>
              <a:spcAft>
                <a:spcPts val="1200"/>
              </a:spcAft>
            </a:pPr>
            <a:r>
              <a:rPr lang="en-GB" dirty="0"/>
              <a:t>The next thing you could do is find ways of saving money on some of the expenses. Buy cheaper brands, walk more instead of driving everywhere etc.</a:t>
            </a:r>
          </a:p>
        </p:txBody>
      </p:sp>
      <p:sp>
        <p:nvSpPr>
          <p:cNvPr id="6" name="Rectangle 5">
            <a:hlinkClick r:id="rId3"/>
          </p:cNvPr>
          <p:cNvSpPr/>
          <p:nvPr/>
        </p:nvSpPr>
        <p:spPr>
          <a:xfrm>
            <a:off x="8388351" y="6618914"/>
            <a:ext cx="755650" cy="23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114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5650" y="3246539"/>
            <a:ext cx="6671235" cy="2474753"/>
          </a:xfrm>
          <a:prstGeom prst="rect">
            <a:avLst/>
          </a:prstGeom>
          <a:solidFill>
            <a:srgbClr val="EDB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pPr algn="ctr"/>
            <a:r>
              <a:rPr lang="en-GB" sz="3600" dirty="0">
                <a:latin typeface="+mn-lt"/>
              </a:rPr>
              <a:t>Balanced Budgets</a:t>
            </a:r>
          </a:p>
        </p:txBody>
      </p:sp>
      <p:sp>
        <p:nvSpPr>
          <p:cNvPr id="5" name="Rectangle 4"/>
          <p:cNvSpPr/>
          <p:nvPr/>
        </p:nvSpPr>
        <p:spPr>
          <a:xfrm>
            <a:off x="755650" y="1169998"/>
            <a:ext cx="7632700" cy="1815882"/>
          </a:xfrm>
          <a:prstGeom prst="rect">
            <a:avLst/>
          </a:prstGeom>
        </p:spPr>
        <p:txBody>
          <a:bodyPr wrap="square" lIns="0" tIns="0" rIns="0" bIns="0">
            <a:spAutoFit/>
          </a:bodyPr>
          <a:lstStyle/>
          <a:p>
            <a:pPr>
              <a:spcAft>
                <a:spcPts val="1200"/>
              </a:spcAft>
            </a:pPr>
            <a:r>
              <a:rPr lang="en-GB" dirty="0"/>
              <a:t>Sometimes we are faced with situations where our budget does not balance because of an unforeseen circumstance such as a serious illness or an accident.</a:t>
            </a:r>
          </a:p>
          <a:p>
            <a:pPr>
              <a:spcAft>
                <a:spcPts val="1200"/>
              </a:spcAft>
            </a:pPr>
            <a:r>
              <a:rPr lang="en-GB" dirty="0"/>
              <a:t>In cases like this you would need to use some of your savings to cover the difference. If you don’t have any savings you would need to either borrow money from a friend or from the bank.</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1944" y="2699955"/>
            <a:ext cx="2569068" cy="3642326"/>
          </a:xfrm>
          <a:prstGeom prst="rect">
            <a:avLst/>
          </a:prstGeom>
        </p:spPr>
      </p:pic>
      <p:sp>
        <p:nvSpPr>
          <p:cNvPr id="4" name="Rectangle 3"/>
          <p:cNvSpPr/>
          <p:nvPr/>
        </p:nvSpPr>
        <p:spPr>
          <a:xfrm>
            <a:off x="887723" y="3338230"/>
            <a:ext cx="5188592" cy="2308324"/>
          </a:xfrm>
          <a:prstGeom prst="rect">
            <a:avLst/>
          </a:prstGeom>
        </p:spPr>
        <p:txBody>
          <a:bodyPr wrap="square">
            <a:spAutoFit/>
          </a:bodyPr>
          <a:lstStyle/>
          <a:p>
            <a:r>
              <a:rPr lang="en-GB" dirty="0"/>
              <a:t>Types of loans from the bank would include a personal loan or an overdraft. You could also get a credit card from the bank which can be used to pay the different between your expenses and income. It is very important to remember that the bank with charge you interest on the money you have borrowed so it is a good idea to pay it back as soon as possible. </a:t>
            </a:r>
          </a:p>
        </p:txBody>
      </p:sp>
      <p:sp>
        <p:nvSpPr>
          <p:cNvPr id="7" name="Rectangle 6">
            <a:hlinkClick r:id="rId3"/>
          </p:cNvPr>
          <p:cNvSpPr/>
          <p:nvPr/>
        </p:nvSpPr>
        <p:spPr>
          <a:xfrm>
            <a:off x="8388351" y="6618914"/>
            <a:ext cx="755650" cy="23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036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8388351" y="6092825"/>
            <a:ext cx="75565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p:cNvPr>
          <p:cNvSpPr/>
          <p:nvPr/>
        </p:nvSpPr>
        <p:spPr>
          <a:xfrm>
            <a:off x="4109966" y="3046412"/>
            <a:ext cx="1040874"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34</TotalTime>
  <Words>431</Words>
  <Application>Microsoft Office PowerPoint</Application>
  <PresentationFormat>On-screen Show (4:3)</PresentationFormat>
  <Paragraphs>21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Twinkl</vt:lpstr>
      <vt:lpstr>Calibri</vt:lpstr>
      <vt:lpstr>Office Theme</vt:lpstr>
      <vt:lpstr>PowerPoint Presentation</vt:lpstr>
      <vt:lpstr>What Are Budgets?</vt:lpstr>
      <vt:lpstr>Why Are Budgets Important?</vt:lpstr>
      <vt:lpstr>When Are Budgets Drawn Up?</vt:lpstr>
      <vt:lpstr>Balanced Budgets</vt:lpstr>
      <vt:lpstr>Balanced Budgets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Tony Anderson</dc:creator>
  <cp:lastModifiedBy>Sinead</cp:lastModifiedBy>
  <cp:revision>6</cp:revision>
  <dcterms:created xsi:type="dcterms:W3CDTF">2019-11-20T13:57:27Z</dcterms:created>
  <dcterms:modified xsi:type="dcterms:W3CDTF">2020-05-27T11:04:57Z</dcterms:modified>
</cp:coreProperties>
</file>