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82" r:id="rId6"/>
    <p:sldId id="284" r:id="rId7"/>
    <p:sldId id="283" r:id="rId8"/>
    <p:sldId id="267" r:id="rId9"/>
  </p:sldIdLst>
  <p:sldSz cx="9144000" cy="6858000" type="screen4x3"/>
  <p:notesSz cx="6858000" cy="9144000"/>
  <p:embeddedFontLst>
    <p:embeddedFont>
      <p:font typeface="Twinkl" charset="0"/>
      <p:regular r:id="rId12"/>
      <p:bold r:id="rId13"/>
    </p:embeddedFont>
    <p:embeddedFont>
      <p:font typeface="Calibri"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BD33"/>
    <a:srgbClr val="8C368C"/>
    <a:srgbClr val="00A8E7"/>
    <a:srgbClr val="643C90"/>
    <a:srgbClr val="CFB6D8"/>
    <a:srgbClr val="18A0DB"/>
    <a:srgbClr val="DE1E5A"/>
    <a:srgbClr val="BC0105"/>
    <a:srgbClr val="4DB1E3"/>
    <a:srgbClr val="80C1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66" y="-10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ustomXml" Target="../customXml/item1.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pPr/>
              <a:t>29/04/2020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pPr/>
              <a:t>‹#›</a:t>
            </a:fld>
            <a:endParaRPr lang="en-GB"/>
          </a:p>
        </p:txBody>
      </p:sp>
    </p:spTree>
    <p:extLst>
      <p:ext uri="{BB962C8B-B14F-4D97-AF65-F5344CB8AC3E}">
        <p14:creationId xmlns:p14="http://schemas.microsoft.com/office/powerpoint/2010/main" xmlns=""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pPr/>
              <a:t>29/04/2020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pPr/>
              <a:t>‹#›</a:t>
            </a:fld>
            <a:endParaRPr lang="en-GB"/>
          </a:p>
        </p:txBody>
      </p:sp>
    </p:spTree>
    <p:extLst>
      <p:ext uri="{BB962C8B-B14F-4D97-AF65-F5344CB8AC3E}">
        <p14:creationId xmlns:p14="http://schemas.microsoft.com/office/powerpoint/2010/main" xmlns=""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xmlns=""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xmlns=""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xmlns=""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5651" y="2371917"/>
            <a:ext cx="7632700" cy="2114166"/>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2200" dirty="0">
                <a:latin typeface="Twinkl" pitchFamily="2" charset="0"/>
              </a:rPr>
              <a:t>There are lots of different ways that you can</a:t>
            </a:r>
            <a:br>
              <a:rPr lang="en-GB" sz="2200" dirty="0">
                <a:latin typeface="Twinkl" pitchFamily="2" charset="0"/>
              </a:rPr>
            </a:br>
            <a:r>
              <a:rPr lang="en-GB" sz="2200" dirty="0">
                <a:latin typeface="Twinkl" pitchFamily="2" charset="0"/>
              </a:rPr>
              <a:t>write to persuade. </a:t>
            </a:r>
          </a:p>
          <a:p>
            <a:r>
              <a:rPr lang="en-GB" sz="2200" dirty="0">
                <a:latin typeface="Twinkl" pitchFamily="2" charset="0"/>
              </a:rPr>
              <a:t>You might have been persuaded by:</a:t>
            </a:r>
          </a:p>
          <a:p>
            <a:pPr marL="800100" lvl="1" indent="-342900">
              <a:buFont typeface="Arial" panose="020B0604020202020204" pitchFamily="34" charset="0"/>
              <a:buChar char="•"/>
            </a:pPr>
            <a:r>
              <a:rPr lang="en-GB" sz="2200" dirty="0">
                <a:latin typeface="Twinkl" pitchFamily="2" charset="0"/>
              </a:rPr>
              <a:t>letters;</a:t>
            </a:r>
          </a:p>
          <a:p>
            <a:pPr marL="800100" lvl="1" indent="-342900">
              <a:buFont typeface="Arial" panose="020B0604020202020204" pitchFamily="34" charset="0"/>
              <a:buChar char="•"/>
            </a:pPr>
            <a:r>
              <a:rPr lang="en-GB" sz="2200" dirty="0">
                <a:latin typeface="Twinkl" pitchFamily="2" charset="0"/>
              </a:rPr>
              <a:t>leaflets.</a:t>
            </a:r>
            <a:endParaRPr lang="en-GB" dirty="0"/>
          </a:p>
        </p:txBody>
      </p:sp>
      <p:sp>
        <p:nvSpPr>
          <p:cNvPr id="21" name="Title 20"/>
          <p:cNvSpPr>
            <a:spLocks noGrp="1"/>
          </p:cNvSpPr>
          <p:nvPr>
            <p:ph type="title"/>
          </p:nvPr>
        </p:nvSpPr>
        <p:spPr/>
        <p:txBody>
          <a:bodyPr/>
          <a:lstStyle/>
          <a:p>
            <a:r>
              <a:rPr lang="en-GB" sz="3600" dirty="0"/>
              <a:t>Writing to Persuade</a:t>
            </a:r>
            <a:endParaRPr lang="en-GB" sz="3600" dirty="0">
              <a:latin typeface="+mn-lt"/>
            </a:endParaRPr>
          </a:p>
        </p:txBody>
      </p:sp>
      <p:sp>
        <p:nvSpPr>
          <p:cNvPr id="5" name="Rectangle 4"/>
          <p:cNvSpPr/>
          <p:nvPr/>
        </p:nvSpPr>
        <p:spPr>
          <a:xfrm>
            <a:off x="755650" y="1379707"/>
            <a:ext cx="7632700" cy="830997"/>
          </a:xfrm>
          <a:prstGeom prst="rect">
            <a:avLst/>
          </a:prstGeom>
        </p:spPr>
        <p:txBody>
          <a:bodyPr wrap="square" lIns="0" tIns="0" rIns="0" bIns="0">
            <a:spAutoFit/>
          </a:bodyPr>
          <a:lstStyle/>
          <a:p>
            <a:r>
              <a:rPr lang="en-GB" dirty="0">
                <a:latin typeface="Twinkl" pitchFamily="2" charset="0"/>
              </a:rPr>
              <a:t>When you are writing to persuade, you are trying to convince your reader to do something or to buy something. You can do this by using your words to encourage or influence them. </a:t>
            </a:r>
          </a:p>
        </p:txBody>
      </p:sp>
      <p:pic>
        <p:nvPicPr>
          <p:cNvPr id="4" name="Picture 3">
            <a:extLst>
              <a:ext uri="{FF2B5EF4-FFF2-40B4-BE49-F238E27FC236}">
                <a16:creationId xmlns:a16="http://schemas.microsoft.com/office/drawing/2014/main" xmlns="" id="{E52B626C-9712-415C-BFAD-B68750B665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05833" y="4685178"/>
            <a:ext cx="1608443" cy="1546152"/>
          </a:xfrm>
          <a:prstGeom prst="rect">
            <a:avLst/>
          </a:prstGeom>
        </p:spPr>
      </p:pic>
      <p:pic>
        <p:nvPicPr>
          <p:cNvPr id="7" name="Picture 6">
            <a:extLst>
              <a:ext uri="{FF2B5EF4-FFF2-40B4-BE49-F238E27FC236}">
                <a16:creationId xmlns:a16="http://schemas.microsoft.com/office/drawing/2014/main" xmlns="" id="{CDCE9CD0-0B7B-40A1-A593-89DEEF7EE33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3056" y="4429358"/>
            <a:ext cx="1515506" cy="1769482"/>
          </a:xfrm>
          <a:prstGeom prst="rect">
            <a:avLst/>
          </a:prstGeom>
        </p:spPr>
      </p:pic>
      <p:grpSp>
        <p:nvGrpSpPr>
          <p:cNvPr id="6" name="Group 5">
            <a:extLst>
              <a:ext uri="{FF2B5EF4-FFF2-40B4-BE49-F238E27FC236}">
                <a16:creationId xmlns:a16="http://schemas.microsoft.com/office/drawing/2014/main" xmlns="" id="{F7D4BB6C-EEB5-427D-8E0A-9450CCE92484}"/>
              </a:ext>
            </a:extLst>
          </p:cNvPr>
          <p:cNvGrpSpPr/>
          <p:nvPr/>
        </p:nvGrpSpPr>
        <p:grpSpPr>
          <a:xfrm>
            <a:off x="4138945" y="2915997"/>
            <a:ext cx="4538328" cy="3424242"/>
            <a:chOff x="4138945" y="2915997"/>
            <a:chExt cx="4538328" cy="3424242"/>
          </a:xfrm>
        </p:grpSpPr>
        <p:grpSp>
          <p:nvGrpSpPr>
            <p:cNvPr id="2" name="Group 1">
              <a:extLst>
                <a:ext uri="{FF2B5EF4-FFF2-40B4-BE49-F238E27FC236}">
                  <a16:creationId xmlns:a16="http://schemas.microsoft.com/office/drawing/2014/main" xmlns="" id="{24191FE5-711E-4071-9F74-BF1EF5865EBC}"/>
                </a:ext>
              </a:extLst>
            </p:cNvPr>
            <p:cNvGrpSpPr/>
            <p:nvPr/>
          </p:nvGrpSpPr>
          <p:grpSpPr>
            <a:xfrm>
              <a:off x="4138945" y="2915997"/>
              <a:ext cx="4538328" cy="3424242"/>
              <a:chOff x="4138945" y="2915997"/>
              <a:chExt cx="4538328" cy="3424242"/>
            </a:xfrm>
          </p:grpSpPr>
          <p:pic>
            <p:nvPicPr>
              <p:cNvPr id="11" name="Picture 10">
                <a:extLst>
                  <a:ext uri="{FF2B5EF4-FFF2-40B4-BE49-F238E27FC236}">
                    <a16:creationId xmlns:a16="http://schemas.microsoft.com/office/drawing/2014/main" xmlns="" id="{731FFF36-A6DC-49B5-B9D0-71654DE161B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21236" y="2915997"/>
                <a:ext cx="3256037" cy="2542257"/>
              </a:xfrm>
              <a:prstGeom prst="rect">
                <a:avLst/>
              </a:prstGeom>
            </p:spPr>
          </p:pic>
          <p:pic>
            <p:nvPicPr>
              <p:cNvPr id="9" name="Picture 8">
                <a:extLst>
                  <a:ext uri="{FF2B5EF4-FFF2-40B4-BE49-F238E27FC236}">
                    <a16:creationId xmlns:a16="http://schemas.microsoft.com/office/drawing/2014/main" xmlns="" id="{A6937731-3B2E-421F-8819-BB08C3D6FC6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38945" y="4429358"/>
                <a:ext cx="1956399" cy="1910881"/>
              </a:xfrm>
              <a:prstGeom prst="rect">
                <a:avLst/>
              </a:prstGeom>
            </p:spPr>
          </p:pic>
        </p:grpSp>
        <p:sp>
          <p:nvSpPr>
            <p:cNvPr id="12" name="Rectangle 11">
              <a:extLst>
                <a:ext uri="{FF2B5EF4-FFF2-40B4-BE49-F238E27FC236}">
                  <a16:creationId xmlns:a16="http://schemas.microsoft.com/office/drawing/2014/main" xmlns="" id="{ACD06A8B-F447-48D2-9B66-008F086D6512}"/>
                </a:ext>
              </a:extLst>
            </p:cNvPr>
            <p:cNvSpPr/>
            <p:nvPr/>
          </p:nvSpPr>
          <p:spPr>
            <a:xfrm>
              <a:off x="5720624" y="3417737"/>
              <a:ext cx="2812188" cy="1200329"/>
            </a:xfrm>
            <a:prstGeom prst="rect">
              <a:avLst/>
            </a:prstGeom>
          </p:spPr>
          <p:txBody>
            <a:bodyPr wrap="square">
              <a:spAutoFit/>
            </a:bodyPr>
            <a:lstStyle/>
            <a:p>
              <a:pPr algn="ctr"/>
              <a:r>
                <a:rPr lang="en-GB" dirty="0">
                  <a:latin typeface="Twinkl" pitchFamily="2" charset="0"/>
                </a:rPr>
                <a:t>Can you think of a time when you read or heard something really persuasive?</a:t>
              </a:r>
            </a:p>
          </p:txBody>
        </p:sp>
      </p:grpSp>
    </p:spTree>
    <p:extLst>
      <p:ext uri="{BB962C8B-B14F-4D97-AF65-F5344CB8AC3E}">
        <p14:creationId xmlns:p14="http://schemas.microsoft.com/office/powerpoint/2010/main" xmlns=""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t>Features of Writing to Persuade</a:t>
            </a:r>
            <a:endParaRPr lang="en-GB" sz="3600" dirty="0">
              <a:latin typeface="+mn-lt"/>
            </a:endParaRPr>
          </a:p>
        </p:txBody>
      </p:sp>
      <p:sp>
        <p:nvSpPr>
          <p:cNvPr id="5" name="Rectangle 4"/>
          <p:cNvSpPr/>
          <p:nvPr/>
        </p:nvSpPr>
        <p:spPr>
          <a:xfrm>
            <a:off x="696286" y="1351295"/>
            <a:ext cx="7751428" cy="553998"/>
          </a:xfrm>
          <a:prstGeom prst="rect">
            <a:avLst/>
          </a:prstGeom>
        </p:spPr>
        <p:txBody>
          <a:bodyPr wrap="square" lIns="0" tIns="0" rIns="0" bIns="0">
            <a:spAutoFit/>
          </a:bodyPr>
          <a:lstStyle/>
          <a:p>
            <a:r>
              <a:rPr lang="en-GB" dirty="0">
                <a:latin typeface="Twinkl" pitchFamily="2" charset="0"/>
              </a:rPr>
              <a:t>To try to influence your reader, you could include some of the</a:t>
            </a:r>
            <a:br>
              <a:rPr lang="en-GB" dirty="0">
                <a:latin typeface="Twinkl" pitchFamily="2" charset="0"/>
              </a:rPr>
            </a:br>
            <a:r>
              <a:rPr lang="en-GB" dirty="0">
                <a:latin typeface="Twinkl" pitchFamily="2" charset="0"/>
              </a:rPr>
              <a:t>following features: </a:t>
            </a:r>
          </a:p>
        </p:txBody>
      </p:sp>
      <p:sp>
        <p:nvSpPr>
          <p:cNvPr id="2" name="Rectangle: Rounded Corners 1">
            <a:extLst>
              <a:ext uri="{FF2B5EF4-FFF2-40B4-BE49-F238E27FC236}">
                <a16:creationId xmlns:a16="http://schemas.microsoft.com/office/drawing/2014/main" xmlns="" id="{1A2BEBB2-C6A8-4235-889A-94661F867628}"/>
              </a:ext>
            </a:extLst>
          </p:cNvPr>
          <p:cNvSpPr/>
          <p:nvPr/>
        </p:nvSpPr>
        <p:spPr>
          <a:xfrm>
            <a:off x="2008593" y="2036976"/>
            <a:ext cx="5117284" cy="1940957"/>
          </a:xfrm>
          <a:prstGeom prst="roundRect">
            <a:avLst/>
          </a:prstGeom>
          <a:solidFill>
            <a:schemeClr val="bg1"/>
          </a:solidFill>
          <a:ln w="38100">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b="1" dirty="0">
                <a:solidFill>
                  <a:schemeClr val="tx1"/>
                </a:solidFill>
                <a:latin typeface="Twinkl" pitchFamily="2" charset="0"/>
              </a:rPr>
              <a:t>Repeat the Main Ideas</a:t>
            </a:r>
            <a:endParaRPr lang="en-GB" dirty="0">
              <a:solidFill>
                <a:schemeClr val="tx1"/>
              </a:solidFill>
              <a:latin typeface="Twinkl" pitchFamily="2" charset="0"/>
            </a:endParaRPr>
          </a:p>
          <a:p>
            <a:r>
              <a:rPr lang="en-GB" b="1" dirty="0">
                <a:solidFill>
                  <a:srgbClr val="00A8E7"/>
                </a:solidFill>
                <a:latin typeface="Twinkl" pitchFamily="2" charset="0"/>
              </a:rPr>
              <a:t>I have tried very hard to be good this year.</a:t>
            </a:r>
            <a:endParaRPr lang="en-GB" dirty="0">
              <a:solidFill>
                <a:srgbClr val="00A8E7"/>
              </a:solidFill>
              <a:latin typeface="Twinkl" pitchFamily="2" charset="0"/>
            </a:endParaRPr>
          </a:p>
          <a:p>
            <a:r>
              <a:rPr lang="en-GB" b="1" dirty="0">
                <a:solidFill>
                  <a:srgbClr val="00A8E7"/>
                </a:solidFill>
                <a:latin typeface="Twinkl" pitchFamily="2" charset="0"/>
              </a:rPr>
              <a:t>I have also been very helpful all year.</a:t>
            </a:r>
          </a:p>
          <a:p>
            <a:r>
              <a:rPr lang="en-GB" dirty="0">
                <a:solidFill>
                  <a:schemeClr val="tx1"/>
                </a:solidFill>
                <a:latin typeface="Twinkl" pitchFamily="2" charset="0"/>
              </a:rPr>
              <a:t>Mentioning the main ideas more than once will help you to get your point across to </a:t>
            </a:r>
            <a:br>
              <a:rPr lang="en-GB" dirty="0">
                <a:solidFill>
                  <a:schemeClr val="tx1"/>
                </a:solidFill>
                <a:latin typeface="Twinkl" pitchFamily="2" charset="0"/>
              </a:rPr>
            </a:br>
            <a:r>
              <a:rPr lang="en-GB" dirty="0">
                <a:solidFill>
                  <a:schemeClr val="tx1"/>
                </a:solidFill>
                <a:latin typeface="Twinkl" pitchFamily="2" charset="0"/>
              </a:rPr>
              <a:t>the reader.</a:t>
            </a:r>
          </a:p>
        </p:txBody>
      </p:sp>
      <p:sp>
        <p:nvSpPr>
          <p:cNvPr id="14" name="Rectangle: Rounded Corners 13">
            <a:extLst>
              <a:ext uri="{FF2B5EF4-FFF2-40B4-BE49-F238E27FC236}">
                <a16:creationId xmlns:a16="http://schemas.microsoft.com/office/drawing/2014/main" xmlns="" id="{6BA15167-D9E9-4C3E-9B0C-BEBC7F41FAA7}"/>
              </a:ext>
            </a:extLst>
          </p:cNvPr>
          <p:cNvSpPr/>
          <p:nvPr/>
        </p:nvSpPr>
        <p:spPr>
          <a:xfrm>
            <a:off x="637564" y="4181856"/>
            <a:ext cx="3338818" cy="1940957"/>
          </a:xfrm>
          <a:prstGeom prst="round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b="1" dirty="0">
                <a:solidFill>
                  <a:schemeClr val="tx1"/>
                </a:solidFill>
                <a:latin typeface="Twinkl" pitchFamily="2" charset="0"/>
              </a:rPr>
              <a:t>Facts or Key Information</a:t>
            </a:r>
          </a:p>
          <a:p>
            <a:r>
              <a:rPr lang="en-GB" b="1" dirty="0">
                <a:solidFill>
                  <a:srgbClr val="643C90"/>
                </a:solidFill>
                <a:latin typeface="Twinkl" pitchFamily="2" charset="0"/>
              </a:rPr>
              <a:t>Come to our school fair on Friday 12</a:t>
            </a:r>
            <a:r>
              <a:rPr lang="en-GB" b="1" baseline="30000" dirty="0">
                <a:solidFill>
                  <a:srgbClr val="643C90"/>
                </a:solidFill>
                <a:latin typeface="Twinkl" pitchFamily="2" charset="0"/>
              </a:rPr>
              <a:t>th</a:t>
            </a:r>
            <a:r>
              <a:rPr lang="en-GB" b="1" dirty="0">
                <a:solidFill>
                  <a:srgbClr val="643C90"/>
                </a:solidFill>
                <a:latin typeface="Twinkl" pitchFamily="2" charset="0"/>
              </a:rPr>
              <a:t> July at 3 o’clock.</a:t>
            </a:r>
            <a:endParaRPr lang="en-GB" dirty="0">
              <a:solidFill>
                <a:srgbClr val="643C90"/>
              </a:solidFill>
              <a:latin typeface="Twinkl" pitchFamily="2" charset="0"/>
            </a:endParaRPr>
          </a:p>
          <a:p>
            <a:r>
              <a:rPr lang="en-GB" dirty="0">
                <a:solidFill>
                  <a:schemeClr val="tx1"/>
                </a:solidFill>
                <a:latin typeface="Twinkl" pitchFamily="2" charset="0"/>
              </a:rPr>
              <a:t>Add facts or key information to support your ideas.</a:t>
            </a:r>
          </a:p>
        </p:txBody>
      </p:sp>
      <p:sp>
        <p:nvSpPr>
          <p:cNvPr id="15" name="Rectangle: Rounded Corners 14">
            <a:extLst>
              <a:ext uri="{FF2B5EF4-FFF2-40B4-BE49-F238E27FC236}">
                <a16:creationId xmlns:a16="http://schemas.microsoft.com/office/drawing/2014/main" xmlns="" id="{D9052F7B-E5B9-4E0D-945E-823689F1379B}"/>
              </a:ext>
            </a:extLst>
          </p:cNvPr>
          <p:cNvSpPr/>
          <p:nvPr/>
        </p:nvSpPr>
        <p:spPr>
          <a:xfrm>
            <a:off x="4102218" y="4181856"/>
            <a:ext cx="4437776" cy="1940957"/>
          </a:xfrm>
          <a:prstGeom prst="roundRect">
            <a:avLst/>
          </a:prstGeom>
          <a:solidFill>
            <a:schemeClr val="bg1"/>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b="1" dirty="0">
                <a:solidFill>
                  <a:schemeClr val="tx1"/>
                </a:solidFill>
                <a:latin typeface="Twinkl" pitchFamily="2" charset="0"/>
              </a:rPr>
              <a:t>Expanded Noun Phrases</a:t>
            </a:r>
          </a:p>
          <a:p>
            <a:pPr algn="ctr"/>
            <a:r>
              <a:rPr lang="en-GB" b="1" dirty="0">
                <a:solidFill>
                  <a:srgbClr val="85BD33"/>
                </a:solidFill>
                <a:latin typeface="Twinkl" pitchFamily="2" charset="0"/>
              </a:rPr>
              <a:t>a shiny, red scooter    </a:t>
            </a:r>
          </a:p>
          <a:p>
            <a:pPr algn="ctr"/>
            <a:r>
              <a:rPr lang="en-GB" b="1" dirty="0">
                <a:solidFill>
                  <a:srgbClr val="85BD33"/>
                </a:solidFill>
                <a:latin typeface="Twinkl" pitchFamily="2" charset="0"/>
              </a:rPr>
              <a:t>some fun maths games</a:t>
            </a:r>
            <a:endParaRPr lang="en-GB" dirty="0">
              <a:solidFill>
                <a:srgbClr val="85BD33"/>
              </a:solidFill>
              <a:latin typeface="Twinkl" pitchFamily="2" charset="0"/>
            </a:endParaRPr>
          </a:p>
          <a:p>
            <a:r>
              <a:rPr lang="en-GB" dirty="0">
                <a:solidFill>
                  <a:schemeClr val="tx1"/>
                </a:solidFill>
                <a:latin typeface="Twinkl" pitchFamily="2" charset="0"/>
              </a:rPr>
              <a:t>Use expanded noun phrases with amazing adjectives or modifying nouns to persuade the reader.</a:t>
            </a:r>
          </a:p>
        </p:txBody>
      </p:sp>
      <p:pic>
        <p:nvPicPr>
          <p:cNvPr id="8" name="Picture 7">
            <a:extLst>
              <a:ext uri="{FF2B5EF4-FFF2-40B4-BE49-F238E27FC236}">
                <a16:creationId xmlns:a16="http://schemas.microsoft.com/office/drawing/2014/main" xmlns="" id="{40CBF457-3079-49CE-A1BE-EF330E74854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6034" y="2172749"/>
            <a:ext cx="1223532" cy="1805184"/>
          </a:xfrm>
          <a:prstGeom prst="rect">
            <a:avLst/>
          </a:prstGeom>
        </p:spPr>
      </p:pic>
      <p:pic>
        <p:nvPicPr>
          <p:cNvPr id="16" name="Picture 15">
            <a:extLst>
              <a:ext uri="{FF2B5EF4-FFF2-40B4-BE49-F238E27FC236}">
                <a16:creationId xmlns:a16="http://schemas.microsoft.com/office/drawing/2014/main" xmlns="" id="{156ADF59-C533-43AB-9D47-D83401425E8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72302" y="2523003"/>
            <a:ext cx="2013360" cy="1556892"/>
          </a:xfrm>
          <a:prstGeom prst="rect">
            <a:avLst/>
          </a:prstGeom>
        </p:spPr>
      </p:pic>
    </p:spTree>
    <p:extLst>
      <p:ext uri="{BB962C8B-B14F-4D97-AF65-F5344CB8AC3E}">
        <p14:creationId xmlns:p14="http://schemas.microsoft.com/office/powerpoint/2010/main" xmlns="" val="300061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t>Can You Spot These Features?</a:t>
            </a:r>
            <a:endParaRPr lang="en-GB" sz="3600" dirty="0">
              <a:latin typeface="+mn-lt"/>
            </a:endParaRPr>
          </a:p>
        </p:txBody>
      </p:sp>
      <p:sp>
        <p:nvSpPr>
          <p:cNvPr id="5" name="Rectangle 4"/>
          <p:cNvSpPr/>
          <p:nvPr/>
        </p:nvSpPr>
        <p:spPr>
          <a:xfrm>
            <a:off x="814521" y="2044005"/>
            <a:ext cx="7751428" cy="1384995"/>
          </a:xfrm>
          <a:prstGeom prst="rect">
            <a:avLst/>
          </a:prstGeom>
        </p:spPr>
        <p:txBody>
          <a:bodyPr wrap="square" lIns="0" tIns="0" rIns="0" bIns="0">
            <a:spAutoFit/>
          </a:bodyPr>
          <a:lstStyle/>
          <a:p>
            <a:pPr marL="285750" indent="-285750">
              <a:buFont typeface="Arial" panose="020B0604020202020204" pitchFamily="34" charset="0"/>
              <a:buChar char="•"/>
            </a:pPr>
            <a:r>
              <a:rPr lang="en-GB" dirty="0">
                <a:latin typeface="Twinkl" pitchFamily="2" charset="0"/>
              </a:rPr>
              <a:t>Are the </a:t>
            </a:r>
            <a:r>
              <a:rPr lang="en-GB" dirty="0">
                <a:solidFill>
                  <a:srgbClr val="00A8E7"/>
                </a:solidFill>
                <a:latin typeface="Twinkl" pitchFamily="2" charset="0"/>
              </a:rPr>
              <a:t>main ideas </a:t>
            </a:r>
            <a:r>
              <a:rPr lang="en-GB" dirty="0">
                <a:latin typeface="Twinkl" pitchFamily="2" charset="0"/>
              </a:rPr>
              <a:t>repeated?</a:t>
            </a:r>
          </a:p>
          <a:p>
            <a:pPr marL="285750" indent="-285750">
              <a:buFont typeface="Arial" panose="020B0604020202020204" pitchFamily="34" charset="0"/>
              <a:buChar char="•"/>
            </a:pPr>
            <a:endParaRPr lang="en-GB" dirty="0">
              <a:latin typeface="Twinkl" pitchFamily="2" charset="0"/>
            </a:endParaRPr>
          </a:p>
          <a:p>
            <a:pPr marL="285750" indent="-285750">
              <a:buFont typeface="Arial" panose="020B0604020202020204" pitchFamily="34" charset="0"/>
              <a:buChar char="•"/>
            </a:pPr>
            <a:r>
              <a:rPr lang="en-GB" dirty="0">
                <a:latin typeface="Twinkl" pitchFamily="2" charset="0"/>
              </a:rPr>
              <a:t>Did you spot any </a:t>
            </a:r>
            <a:r>
              <a:rPr lang="en-GB" dirty="0">
                <a:solidFill>
                  <a:srgbClr val="643C90"/>
                </a:solidFill>
                <a:latin typeface="Twinkl" pitchFamily="2" charset="0"/>
              </a:rPr>
              <a:t>facts or key information</a:t>
            </a:r>
            <a:r>
              <a:rPr lang="en-GB" dirty="0">
                <a:latin typeface="Twinkl" pitchFamily="2" charset="0"/>
              </a:rPr>
              <a:t>?</a:t>
            </a:r>
          </a:p>
          <a:p>
            <a:pPr marL="285750" indent="-285750">
              <a:buFont typeface="Arial" panose="020B0604020202020204" pitchFamily="34" charset="0"/>
              <a:buChar char="•"/>
            </a:pPr>
            <a:endParaRPr lang="en-GB" dirty="0">
              <a:latin typeface="Twinkl" pitchFamily="2" charset="0"/>
            </a:endParaRPr>
          </a:p>
          <a:p>
            <a:pPr marL="285750" indent="-285750">
              <a:buFont typeface="Arial" panose="020B0604020202020204" pitchFamily="34" charset="0"/>
              <a:buChar char="•"/>
            </a:pPr>
            <a:r>
              <a:rPr lang="en-GB" dirty="0">
                <a:latin typeface="Twinkl" pitchFamily="2" charset="0"/>
              </a:rPr>
              <a:t>Are there any </a:t>
            </a:r>
            <a:r>
              <a:rPr lang="en-GB" dirty="0">
                <a:solidFill>
                  <a:srgbClr val="85BD33"/>
                </a:solidFill>
                <a:latin typeface="Twinkl" pitchFamily="2" charset="0"/>
              </a:rPr>
              <a:t>expanded noun phrases</a:t>
            </a:r>
            <a:r>
              <a:rPr lang="en-GB" dirty="0">
                <a:latin typeface="Twinkl" pitchFamily="2" charset="0"/>
              </a:rPr>
              <a:t>?</a:t>
            </a:r>
          </a:p>
        </p:txBody>
      </p:sp>
      <p:pic>
        <p:nvPicPr>
          <p:cNvPr id="4" name="Picture 3">
            <a:extLst>
              <a:ext uri="{FF2B5EF4-FFF2-40B4-BE49-F238E27FC236}">
                <a16:creationId xmlns:a16="http://schemas.microsoft.com/office/drawing/2014/main" xmlns="" id="{6AA9EAEF-3C7F-4316-94F6-86F0C56BFCB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27274" y="1615814"/>
            <a:ext cx="2402205" cy="4415871"/>
          </a:xfrm>
          <a:prstGeom prst="rect">
            <a:avLst/>
          </a:prstGeom>
        </p:spPr>
      </p:pic>
      <p:sp>
        <p:nvSpPr>
          <p:cNvPr id="6" name="Rectangle: Rounded Corners 5">
            <a:hlinkClick r:id="rId3" action="ppaction://hlinksldjump"/>
            <a:extLst>
              <a:ext uri="{FF2B5EF4-FFF2-40B4-BE49-F238E27FC236}">
                <a16:creationId xmlns:a16="http://schemas.microsoft.com/office/drawing/2014/main" xmlns="" id="{C9D661D2-B2FA-4411-9259-5A4946F2F3BA}"/>
              </a:ext>
            </a:extLst>
          </p:cNvPr>
          <p:cNvSpPr/>
          <p:nvPr/>
        </p:nvSpPr>
        <p:spPr>
          <a:xfrm>
            <a:off x="1400961" y="4160939"/>
            <a:ext cx="4035105" cy="1719744"/>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read the text.</a:t>
            </a:r>
          </a:p>
        </p:txBody>
      </p:sp>
    </p:spTree>
    <p:extLst>
      <p:ext uri="{BB962C8B-B14F-4D97-AF65-F5344CB8AC3E}">
        <p14:creationId xmlns:p14="http://schemas.microsoft.com/office/powerpoint/2010/main" xmlns="" val="21368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2800" dirty="0"/>
              <a:t>Can You Spot the Features in This Letter?</a:t>
            </a:r>
            <a:endParaRPr lang="en-GB" sz="2800" dirty="0">
              <a:latin typeface="+mn-lt"/>
            </a:endParaRPr>
          </a:p>
        </p:txBody>
      </p:sp>
      <p:pic>
        <p:nvPicPr>
          <p:cNvPr id="3" name="Picture 2">
            <a:extLst>
              <a:ext uri="{FF2B5EF4-FFF2-40B4-BE49-F238E27FC236}">
                <a16:creationId xmlns:a16="http://schemas.microsoft.com/office/drawing/2014/main" xmlns="" id="{1EAF19D5-33B8-4255-AA68-3A8A15E04E2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859" t="1835" r="859" b="27462"/>
          <a:stretch/>
        </p:blipFill>
        <p:spPr>
          <a:xfrm>
            <a:off x="3473044" y="1308682"/>
            <a:ext cx="4764944" cy="4848837"/>
          </a:xfrm>
          <a:prstGeom prst="rect">
            <a:avLst/>
          </a:prstGeom>
          <a:ln>
            <a:solidFill>
              <a:schemeClr val="tx1"/>
            </a:solidFill>
          </a:ln>
        </p:spPr>
      </p:pic>
      <p:grpSp>
        <p:nvGrpSpPr>
          <p:cNvPr id="9" name="Group 8">
            <a:extLst>
              <a:ext uri="{FF2B5EF4-FFF2-40B4-BE49-F238E27FC236}">
                <a16:creationId xmlns:a16="http://schemas.microsoft.com/office/drawing/2014/main" xmlns="" id="{6380D514-1AD8-4AB2-A33E-5575940F6726}"/>
              </a:ext>
            </a:extLst>
          </p:cNvPr>
          <p:cNvGrpSpPr/>
          <p:nvPr/>
        </p:nvGrpSpPr>
        <p:grpSpPr>
          <a:xfrm>
            <a:off x="774805" y="2723285"/>
            <a:ext cx="7320571" cy="2519834"/>
            <a:chOff x="774805" y="2723285"/>
            <a:chExt cx="7320571" cy="2519834"/>
          </a:xfrm>
        </p:grpSpPr>
        <p:sp>
          <p:nvSpPr>
            <p:cNvPr id="8" name="Rectangle: Rounded Corners 7">
              <a:extLst>
                <a:ext uri="{FF2B5EF4-FFF2-40B4-BE49-F238E27FC236}">
                  <a16:creationId xmlns:a16="http://schemas.microsoft.com/office/drawing/2014/main" xmlns="" id="{24605151-B89A-45D4-B925-B4EF3026F81C}"/>
                </a:ext>
              </a:extLst>
            </p:cNvPr>
            <p:cNvSpPr/>
            <p:nvPr/>
          </p:nvSpPr>
          <p:spPr>
            <a:xfrm>
              <a:off x="774805" y="2723285"/>
              <a:ext cx="2565190" cy="2019631"/>
            </a:xfrm>
            <a:prstGeom prst="roundRect">
              <a:avLst/>
            </a:prstGeom>
            <a:solidFill>
              <a:schemeClr val="bg1"/>
            </a:solidFill>
            <a:ln w="38100">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F0"/>
                  </a:solidFill>
                  <a:latin typeface="Twinkl" pitchFamily="2" charset="0"/>
                </a:rPr>
                <a:t>repeating the</a:t>
              </a:r>
              <a:br>
                <a:rPr lang="en-GB" dirty="0">
                  <a:solidFill>
                    <a:srgbClr val="00B0F0"/>
                  </a:solidFill>
                  <a:latin typeface="Twinkl" pitchFamily="2" charset="0"/>
                </a:rPr>
              </a:br>
              <a:r>
                <a:rPr lang="en-GB" dirty="0">
                  <a:solidFill>
                    <a:srgbClr val="00B0F0"/>
                  </a:solidFill>
                  <a:latin typeface="Twinkl" pitchFamily="2" charset="0"/>
                </a:rPr>
                <a:t>main ideas</a:t>
              </a:r>
            </a:p>
          </p:txBody>
        </p:sp>
        <p:sp>
          <p:nvSpPr>
            <p:cNvPr id="7" name="Rectangle: Rounded Corners 6">
              <a:extLst>
                <a:ext uri="{FF2B5EF4-FFF2-40B4-BE49-F238E27FC236}">
                  <a16:creationId xmlns:a16="http://schemas.microsoft.com/office/drawing/2014/main" xmlns="" id="{30814882-A6AD-468F-BBD3-56360EAABED2}"/>
                </a:ext>
              </a:extLst>
            </p:cNvPr>
            <p:cNvSpPr/>
            <p:nvPr/>
          </p:nvSpPr>
          <p:spPr>
            <a:xfrm>
              <a:off x="6342077" y="3246539"/>
              <a:ext cx="1753299" cy="293615"/>
            </a:xfrm>
            <a:prstGeom prst="roundRect">
              <a:avLst/>
            </a:prstGeom>
            <a:no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xmlns="" id="{EC7F546D-D216-4BD0-9B7C-3D4E42166556}"/>
                </a:ext>
              </a:extLst>
            </p:cNvPr>
            <p:cNvSpPr/>
            <p:nvPr/>
          </p:nvSpPr>
          <p:spPr>
            <a:xfrm>
              <a:off x="3624045" y="3405930"/>
              <a:ext cx="1283516" cy="293615"/>
            </a:xfrm>
            <a:prstGeom prst="roundRect">
              <a:avLst/>
            </a:prstGeom>
            <a:no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xmlns="" id="{809EC3BD-5F04-4094-917A-625F02ACE19A}"/>
                </a:ext>
              </a:extLst>
            </p:cNvPr>
            <p:cNvSpPr/>
            <p:nvPr/>
          </p:nvSpPr>
          <p:spPr>
            <a:xfrm>
              <a:off x="3624044" y="4664279"/>
              <a:ext cx="4471331" cy="578840"/>
            </a:xfrm>
            <a:prstGeom prst="roundRect">
              <a:avLst/>
            </a:prstGeom>
            <a:no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oup 12">
            <a:extLst>
              <a:ext uri="{FF2B5EF4-FFF2-40B4-BE49-F238E27FC236}">
                <a16:creationId xmlns:a16="http://schemas.microsoft.com/office/drawing/2014/main" xmlns="" id="{79B7CDB7-A7FA-4FAE-8EC7-3D655AA10047}"/>
              </a:ext>
            </a:extLst>
          </p:cNvPr>
          <p:cNvGrpSpPr/>
          <p:nvPr/>
        </p:nvGrpSpPr>
        <p:grpSpPr>
          <a:xfrm>
            <a:off x="774805" y="2723285"/>
            <a:ext cx="7312183" cy="2019631"/>
            <a:chOff x="774805" y="2723285"/>
            <a:chExt cx="7312183" cy="2019631"/>
          </a:xfrm>
        </p:grpSpPr>
        <p:sp>
          <p:nvSpPr>
            <p:cNvPr id="14" name="Rectangle: Rounded Corners 13">
              <a:extLst>
                <a:ext uri="{FF2B5EF4-FFF2-40B4-BE49-F238E27FC236}">
                  <a16:creationId xmlns:a16="http://schemas.microsoft.com/office/drawing/2014/main" xmlns="" id="{A97BF953-0816-4611-9AC7-D6BECC761AEF}"/>
                </a:ext>
              </a:extLst>
            </p:cNvPr>
            <p:cNvSpPr/>
            <p:nvPr/>
          </p:nvSpPr>
          <p:spPr>
            <a:xfrm>
              <a:off x="774805" y="2723285"/>
              <a:ext cx="2565190" cy="2019631"/>
            </a:xfrm>
            <a:prstGeom prst="roundRect">
              <a:avLst/>
            </a:prstGeom>
            <a:solidFill>
              <a:schemeClr val="bg1"/>
            </a:solidFill>
            <a:ln w="38100">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latin typeface="Twinkl" pitchFamily="2" charset="0"/>
                </a:rPr>
                <a:t>facts or key information</a:t>
              </a:r>
            </a:p>
          </p:txBody>
        </p:sp>
        <p:sp>
          <p:nvSpPr>
            <p:cNvPr id="15" name="Rectangle: Rounded Corners 14">
              <a:extLst>
                <a:ext uri="{FF2B5EF4-FFF2-40B4-BE49-F238E27FC236}">
                  <a16:creationId xmlns:a16="http://schemas.microsoft.com/office/drawing/2014/main" xmlns="" id="{BCEB7307-9657-4C25-A157-D2836FAAF028}"/>
                </a:ext>
              </a:extLst>
            </p:cNvPr>
            <p:cNvSpPr/>
            <p:nvPr/>
          </p:nvSpPr>
          <p:spPr>
            <a:xfrm>
              <a:off x="3615655" y="3993159"/>
              <a:ext cx="2105638" cy="293615"/>
            </a:xfrm>
            <a:prstGeom prst="roundRect">
              <a:avLst/>
            </a:prstGeom>
            <a:no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xmlns="" id="{EFF986FA-994E-4D33-AC4D-41B4ABCF8F5D}"/>
                </a:ext>
              </a:extLst>
            </p:cNvPr>
            <p:cNvSpPr/>
            <p:nvPr/>
          </p:nvSpPr>
          <p:spPr>
            <a:xfrm>
              <a:off x="6895749" y="3816990"/>
              <a:ext cx="1191239" cy="293615"/>
            </a:xfrm>
            <a:prstGeom prst="roundRect">
              <a:avLst/>
            </a:prstGeom>
            <a:no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xmlns="" id="{93F14F4F-ED83-47A6-A3B8-4EDB5243CD44}"/>
              </a:ext>
            </a:extLst>
          </p:cNvPr>
          <p:cNvGrpSpPr/>
          <p:nvPr/>
        </p:nvGrpSpPr>
        <p:grpSpPr>
          <a:xfrm>
            <a:off x="773674" y="2723285"/>
            <a:ext cx="5190898" cy="2019631"/>
            <a:chOff x="773674" y="2723285"/>
            <a:chExt cx="5190898" cy="2019631"/>
          </a:xfrm>
        </p:grpSpPr>
        <p:sp>
          <p:nvSpPr>
            <p:cNvPr id="18" name="Rectangle: Rounded Corners 17">
              <a:extLst>
                <a:ext uri="{FF2B5EF4-FFF2-40B4-BE49-F238E27FC236}">
                  <a16:creationId xmlns:a16="http://schemas.microsoft.com/office/drawing/2014/main" xmlns="" id="{00B8C874-B3BA-40E7-9E8E-14C111BD02F1}"/>
                </a:ext>
              </a:extLst>
            </p:cNvPr>
            <p:cNvSpPr/>
            <p:nvPr/>
          </p:nvSpPr>
          <p:spPr>
            <a:xfrm>
              <a:off x="773674" y="2723285"/>
              <a:ext cx="2565190" cy="2019631"/>
            </a:xfrm>
            <a:prstGeom prst="roundRect">
              <a:avLst/>
            </a:prstGeom>
            <a:solidFill>
              <a:schemeClr val="bg1"/>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85BD33"/>
                  </a:solidFill>
                  <a:latin typeface="Twinkl" pitchFamily="2" charset="0"/>
                </a:rPr>
                <a:t>expanded noun phrases</a:t>
              </a:r>
            </a:p>
          </p:txBody>
        </p:sp>
        <p:sp>
          <p:nvSpPr>
            <p:cNvPr id="19" name="Rectangle: Rounded Corners 18">
              <a:extLst>
                <a:ext uri="{FF2B5EF4-FFF2-40B4-BE49-F238E27FC236}">
                  <a16:creationId xmlns:a16="http://schemas.microsoft.com/office/drawing/2014/main" xmlns="" id="{676F12C5-B7B7-4C95-92DE-C6491D9C59D0}"/>
                </a:ext>
              </a:extLst>
            </p:cNvPr>
            <p:cNvSpPr/>
            <p:nvPr/>
          </p:nvSpPr>
          <p:spPr>
            <a:xfrm>
              <a:off x="4740365" y="3702910"/>
              <a:ext cx="1224207" cy="181232"/>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xmlns="" id="{92C7E05D-05F8-4C46-84F7-7467BAED2A09}"/>
                </a:ext>
              </a:extLst>
            </p:cNvPr>
            <p:cNvSpPr/>
            <p:nvPr/>
          </p:nvSpPr>
          <p:spPr>
            <a:xfrm>
              <a:off x="4403636" y="3884142"/>
              <a:ext cx="983818" cy="181231"/>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xmlns="" id="{9890EF6C-8F13-48D6-BD5A-D5A6879A8CFB}"/>
                </a:ext>
              </a:extLst>
            </p:cNvPr>
            <p:cNvSpPr/>
            <p:nvPr/>
          </p:nvSpPr>
          <p:spPr>
            <a:xfrm>
              <a:off x="4629560" y="4274667"/>
              <a:ext cx="1335011" cy="205211"/>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Rounded Corners 22">
            <a:extLst>
              <a:ext uri="{FF2B5EF4-FFF2-40B4-BE49-F238E27FC236}">
                <a16:creationId xmlns:a16="http://schemas.microsoft.com/office/drawing/2014/main" xmlns="" id="{10E295A4-A0E4-416B-AD74-48D2BBB527DA}"/>
              </a:ext>
            </a:extLst>
          </p:cNvPr>
          <p:cNvSpPr/>
          <p:nvPr/>
        </p:nvSpPr>
        <p:spPr>
          <a:xfrm>
            <a:off x="773674" y="2723285"/>
            <a:ext cx="2565190" cy="201963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Did you spot any other important features in this letter?</a:t>
            </a:r>
          </a:p>
        </p:txBody>
      </p:sp>
    </p:spTree>
    <p:extLst>
      <p:ext uri="{BB962C8B-B14F-4D97-AF65-F5344CB8AC3E}">
        <p14:creationId xmlns:p14="http://schemas.microsoft.com/office/powerpoint/2010/main" xmlns="" val="36178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2800" dirty="0"/>
              <a:t>Can You Spot the Features in This Leaflet?</a:t>
            </a:r>
            <a:endParaRPr lang="en-GB" sz="2800" dirty="0">
              <a:latin typeface="+mn-lt"/>
            </a:endParaRPr>
          </a:p>
        </p:txBody>
      </p:sp>
      <p:pic>
        <p:nvPicPr>
          <p:cNvPr id="4" name="Picture 3">
            <a:extLst>
              <a:ext uri="{FF2B5EF4-FFF2-40B4-BE49-F238E27FC236}">
                <a16:creationId xmlns:a16="http://schemas.microsoft.com/office/drawing/2014/main" xmlns="" id="{9B65B7BC-89BD-41BA-9D5A-218F3BFB3F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1009" y="1558659"/>
            <a:ext cx="5956418" cy="4210922"/>
          </a:xfrm>
          <a:prstGeom prst="rect">
            <a:avLst/>
          </a:prstGeom>
          <a:ln>
            <a:solidFill>
              <a:schemeClr val="tx1"/>
            </a:solidFill>
          </a:ln>
        </p:spPr>
      </p:pic>
    </p:spTree>
    <p:extLst>
      <p:ext uri="{BB962C8B-B14F-4D97-AF65-F5344CB8AC3E}">
        <p14:creationId xmlns:p14="http://schemas.microsoft.com/office/powerpoint/2010/main" xmlns="" val="483586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2800" dirty="0"/>
              <a:t>Can You Spot the Features in This Leaflet?</a:t>
            </a:r>
            <a:endParaRPr lang="en-GB" sz="2800" dirty="0">
              <a:latin typeface="+mn-lt"/>
            </a:endParaRPr>
          </a:p>
        </p:txBody>
      </p:sp>
      <p:pic>
        <p:nvPicPr>
          <p:cNvPr id="4" name="Picture 3">
            <a:extLst>
              <a:ext uri="{FF2B5EF4-FFF2-40B4-BE49-F238E27FC236}">
                <a16:creationId xmlns:a16="http://schemas.microsoft.com/office/drawing/2014/main" xmlns="" id="{9B65B7BC-89BD-41BA-9D5A-218F3BFB3F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1009" y="1558659"/>
            <a:ext cx="5956418" cy="4210922"/>
          </a:xfrm>
          <a:prstGeom prst="rect">
            <a:avLst/>
          </a:prstGeom>
          <a:ln>
            <a:solidFill>
              <a:schemeClr val="tx1"/>
            </a:solidFill>
          </a:ln>
        </p:spPr>
      </p:pic>
      <p:grpSp>
        <p:nvGrpSpPr>
          <p:cNvPr id="5" name="Group 4">
            <a:extLst>
              <a:ext uri="{FF2B5EF4-FFF2-40B4-BE49-F238E27FC236}">
                <a16:creationId xmlns:a16="http://schemas.microsoft.com/office/drawing/2014/main" xmlns="" id="{F161EEDF-1BF4-4381-9302-C5089561F48E}"/>
              </a:ext>
            </a:extLst>
          </p:cNvPr>
          <p:cNvGrpSpPr/>
          <p:nvPr/>
        </p:nvGrpSpPr>
        <p:grpSpPr>
          <a:xfrm>
            <a:off x="581114" y="1832919"/>
            <a:ext cx="7591336" cy="3605856"/>
            <a:chOff x="581114" y="1832919"/>
            <a:chExt cx="7591336" cy="3605856"/>
          </a:xfrm>
        </p:grpSpPr>
        <p:sp>
          <p:nvSpPr>
            <p:cNvPr id="22" name="Rectangle: Rounded Corners 21">
              <a:extLst>
                <a:ext uri="{FF2B5EF4-FFF2-40B4-BE49-F238E27FC236}">
                  <a16:creationId xmlns:a16="http://schemas.microsoft.com/office/drawing/2014/main" xmlns="" id="{91AE1FA2-94EB-4F74-BFB8-0EB98313201C}"/>
                </a:ext>
              </a:extLst>
            </p:cNvPr>
            <p:cNvSpPr/>
            <p:nvPr/>
          </p:nvSpPr>
          <p:spPr>
            <a:xfrm>
              <a:off x="581114" y="2745304"/>
              <a:ext cx="1811707" cy="1837633"/>
            </a:xfrm>
            <a:prstGeom prst="roundRect">
              <a:avLst/>
            </a:prstGeom>
            <a:solidFill>
              <a:schemeClr val="bg1"/>
            </a:solidFill>
            <a:ln w="38100">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dirty="0">
                  <a:solidFill>
                    <a:srgbClr val="00B0F0"/>
                  </a:solidFill>
                  <a:latin typeface="Twinkl" pitchFamily="2" charset="0"/>
                </a:rPr>
                <a:t>repeating the main ideas</a:t>
              </a:r>
            </a:p>
          </p:txBody>
        </p:sp>
        <p:sp>
          <p:nvSpPr>
            <p:cNvPr id="23" name="Rectangle: Rounded Corners 22">
              <a:extLst>
                <a:ext uri="{FF2B5EF4-FFF2-40B4-BE49-F238E27FC236}">
                  <a16:creationId xmlns:a16="http://schemas.microsoft.com/office/drawing/2014/main" xmlns="" id="{9D3BD6AE-2850-431A-B364-581662E8A578}"/>
                </a:ext>
              </a:extLst>
            </p:cNvPr>
            <p:cNvSpPr/>
            <p:nvPr/>
          </p:nvSpPr>
          <p:spPr>
            <a:xfrm>
              <a:off x="4822890" y="1832919"/>
              <a:ext cx="642917" cy="156519"/>
            </a:xfrm>
            <a:prstGeom prst="roundRect">
              <a:avLst/>
            </a:prstGeom>
            <a:no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xmlns="" id="{D16CEE50-2298-42D9-94B4-75136A2E2CC1}"/>
                </a:ext>
              </a:extLst>
            </p:cNvPr>
            <p:cNvSpPr/>
            <p:nvPr/>
          </p:nvSpPr>
          <p:spPr>
            <a:xfrm>
              <a:off x="5718240" y="3490269"/>
              <a:ext cx="642917" cy="156519"/>
            </a:xfrm>
            <a:prstGeom prst="roundRect">
              <a:avLst/>
            </a:prstGeom>
            <a:no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xmlns="" id="{F5999EC9-F52B-44D5-8691-7A5BB8B51947}"/>
                </a:ext>
              </a:extLst>
            </p:cNvPr>
            <p:cNvSpPr/>
            <p:nvPr/>
          </p:nvSpPr>
          <p:spPr>
            <a:xfrm>
              <a:off x="4575240" y="3642669"/>
              <a:ext cx="642917" cy="156519"/>
            </a:xfrm>
            <a:prstGeom prst="roundRect">
              <a:avLst/>
            </a:prstGeom>
            <a:no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xmlns="" id="{8DDAE8FA-C047-4CE9-9C1F-ADA02B813C1F}"/>
                </a:ext>
              </a:extLst>
            </p:cNvPr>
            <p:cNvSpPr/>
            <p:nvPr/>
          </p:nvSpPr>
          <p:spPr>
            <a:xfrm>
              <a:off x="2936940" y="4919019"/>
              <a:ext cx="1120710" cy="148281"/>
            </a:xfrm>
            <a:prstGeom prst="roundRect">
              <a:avLst/>
            </a:prstGeom>
            <a:no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xmlns="" id="{88DE9D94-DABD-476F-8F22-78DDB693975C}"/>
                </a:ext>
              </a:extLst>
            </p:cNvPr>
            <p:cNvSpPr/>
            <p:nvPr/>
          </p:nvSpPr>
          <p:spPr>
            <a:xfrm>
              <a:off x="2994090" y="5242869"/>
              <a:ext cx="1292160" cy="148281"/>
            </a:xfrm>
            <a:prstGeom prst="roundRect">
              <a:avLst/>
            </a:prstGeom>
            <a:no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xmlns="" id="{181A0625-3AAA-4E20-9D0A-3EB561C3F918}"/>
                </a:ext>
              </a:extLst>
            </p:cNvPr>
            <p:cNvSpPr/>
            <p:nvPr/>
          </p:nvSpPr>
          <p:spPr>
            <a:xfrm>
              <a:off x="6670740" y="4890444"/>
              <a:ext cx="1501710" cy="548331"/>
            </a:xfrm>
            <a:prstGeom prst="roundRect">
              <a:avLst/>
            </a:prstGeom>
            <a:no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xmlns="" id="{C782E9A7-EE9F-4F3C-B4C2-CD1175C5BC54}"/>
              </a:ext>
            </a:extLst>
          </p:cNvPr>
          <p:cNvGrpSpPr/>
          <p:nvPr/>
        </p:nvGrpSpPr>
        <p:grpSpPr>
          <a:xfrm>
            <a:off x="581114" y="1832919"/>
            <a:ext cx="7547872" cy="2934390"/>
            <a:chOff x="581114" y="1832919"/>
            <a:chExt cx="7547872" cy="2934390"/>
          </a:xfrm>
        </p:grpSpPr>
        <p:sp>
          <p:nvSpPr>
            <p:cNvPr id="13" name="Rectangle: Rounded Corners 12">
              <a:extLst>
                <a:ext uri="{FF2B5EF4-FFF2-40B4-BE49-F238E27FC236}">
                  <a16:creationId xmlns:a16="http://schemas.microsoft.com/office/drawing/2014/main" xmlns="" id="{169EB9FA-D69D-4B90-9E34-230CBE7C852F}"/>
                </a:ext>
              </a:extLst>
            </p:cNvPr>
            <p:cNvSpPr/>
            <p:nvPr/>
          </p:nvSpPr>
          <p:spPr>
            <a:xfrm>
              <a:off x="581114" y="2745304"/>
              <a:ext cx="1811707" cy="1837633"/>
            </a:xfrm>
            <a:prstGeom prst="roundRect">
              <a:avLst/>
            </a:prstGeom>
            <a:solidFill>
              <a:schemeClr val="bg1"/>
            </a:solidFill>
            <a:ln w="38100">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dirty="0">
                  <a:solidFill>
                    <a:srgbClr val="8C368C"/>
                  </a:solidFill>
                  <a:latin typeface="Twinkl" pitchFamily="2" charset="0"/>
                </a:rPr>
                <a:t>facts or key information</a:t>
              </a:r>
            </a:p>
          </p:txBody>
        </p:sp>
        <p:sp>
          <p:nvSpPr>
            <p:cNvPr id="14" name="Rectangle: Rounded Corners 13">
              <a:extLst>
                <a:ext uri="{FF2B5EF4-FFF2-40B4-BE49-F238E27FC236}">
                  <a16:creationId xmlns:a16="http://schemas.microsoft.com/office/drawing/2014/main" xmlns="" id="{3517E7A1-1D83-49FA-80D4-43EC7B6E3FF5}"/>
                </a:ext>
              </a:extLst>
            </p:cNvPr>
            <p:cNvSpPr/>
            <p:nvPr/>
          </p:nvSpPr>
          <p:spPr>
            <a:xfrm>
              <a:off x="5372100" y="1832919"/>
              <a:ext cx="714375" cy="148281"/>
            </a:xfrm>
            <a:prstGeom prst="roundRect">
              <a:avLst/>
            </a:prstGeom>
            <a:no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xmlns="" id="{EB2AD3B4-C706-46EF-B84E-72F45F364F7B}"/>
                </a:ext>
              </a:extLst>
            </p:cNvPr>
            <p:cNvSpPr/>
            <p:nvPr/>
          </p:nvSpPr>
          <p:spPr>
            <a:xfrm>
              <a:off x="4838701" y="2004369"/>
              <a:ext cx="361950" cy="148281"/>
            </a:xfrm>
            <a:prstGeom prst="roundRect">
              <a:avLst/>
            </a:prstGeom>
            <a:no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xmlns="" id="{BC7128F0-CBFE-4404-A5FB-3EFF7C0AB715}"/>
                </a:ext>
              </a:extLst>
            </p:cNvPr>
            <p:cNvSpPr/>
            <p:nvPr/>
          </p:nvSpPr>
          <p:spPr>
            <a:xfrm>
              <a:off x="4600576" y="2490144"/>
              <a:ext cx="714375" cy="148281"/>
            </a:xfrm>
            <a:prstGeom prst="roundRect">
              <a:avLst/>
            </a:prstGeom>
            <a:no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xmlns="" id="{728A89DB-4F36-4824-B08E-0DC1A346A2BD}"/>
                </a:ext>
              </a:extLst>
            </p:cNvPr>
            <p:cNvSpPr/>
            <p:nvPr/>
          </p:nvSpPr>
          <p:spPr>
            <a:xfrm>
              <a:off x="4600576" y="2842292"/>
              <a:ext cx="714375" cy="148281"/>
            </a:xfrm>
            <a:prstGeom prst="roundRect">
              <a:avLst/>
            </a:prstGeom>
            <a:no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xmlns="" id="{1315F0F8-1C98-451E-89DD-5FFA377859E7}"/>
                </a:ext>
              </a:extLst>
            </p:cNvPr>
            <p:cNvSpPr/>
            <p:nvPr/>
          </p:nvSpPr>
          <p:spPr>
            <a:xfrm>
              <a:off x="4600576" y="3206276"/>
              <a:ext cx="771524" cy="148281"/>
            </a:xfrm>
            <a:prstGeom prst="roundRect">
              <a:avLst/>
            </a:prstGeom>
            <a:no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xmlns="" id="{06795907-77F8-413A-BDB1-636F65DD5461}"/>
                </a:ext>
              </a:extLst>
            </p:cNvPr>
            <p:cNvSpPr/>
            <p:nvPr/>
          </p:nvSpPr>
          <p:spPr>
            <a:xfrm>
              <a:off x="4600576" y="3857305"/>
              <a:ext cx="746741" cy="148281"/>
            </a:xfrm>
            <a:prstGeom prst="roundRect">
              <a:avLst/>
            </a:prstGeom>
            <a:no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xmlns="" id="{8098E650-83B2-4017-B80D-6FBFC12B106C}"/>
                </a:ext>
              </a:extLst>
            </p:cNvPr>
            <p:cNvSpPr/>
            <p:nvPr/>
          </p:nvSpPr>
          <p:spPr>
            <a:xfrm>
              <a:off x="2901982" y="4113321"/>
              <a:ext cx="1471751" cy="653988"/>
            </a:xfrm>
            <a:prstGeom prst="roundRect">
              <a:avLst/>
            </a:prstGeom>
            <a:no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xmlns="" id="{AFABBDDA-5A0B-42E5-9E12-1AEDFEC83745}"/>
                </a:ext>
              </a:extLst>
            </p:cNvPr>
            <p:cNvSpPr/>
            <p:nvPr/>
          </p:nvSpPr>
          <p:spPr>
            <a:xfrm>
              <a:off x="6494479" y="3564342"/>
              <a:ext cx="1634507" cy="148281"/>
            </a:xfrm>
            <a:prstGeom prst="roundRect">
              <a:avLst/>
            </a:prstGeom>
            <a:no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xmlns="" id="{CBFA68C4-A325-4B54-BBAD-3FDAD36F14DA}"/>
              </a:ext>
            </a:extLst>
          </p:cNvPr>
          <p:cNvGrpSpPr/>
          <p:nvPr/>
        </p:nvGrpSpPr>
        <p:grpSpPr>
          <a:xfrm>
            <a:off x="581114" y="2003936"/>
            <a:ext cx="7724687" cy="3434839"/>
            <a:chOff x="581114" y="2003936"/>
            <a:chExt cx="7724687" cy="3434839"/>
          </a:xfrm>
        </p:grpSpPr>
        <p:sp>
          <p:nvSpPr>
            <p:cNvPr id="31" name="Rectangle: Rounded Corners 30">
              <a:extLst>
                <a:ext uri="{FF2B5EF4-FFF2-40B4-BE49-F238E27FC236}">
                  <a16:creationId xmlns:a16="http://schemas.microsoft.com/office/drawing/2014/main" xmlns="" id="{D67ACEBF-C871-42E5-8E3E-44569A9C7704}"/>
                </a:ext>
              </a:extLst>
            </p:cNvPr>
            <p:cNvSpPr/>
            <p:nvPr/>
          </p:nvSpPr>
          <p:spPr>
            <a:xfrm>
              <a:off x="581114" y="2745304"/>
              <a:ext cx="1811707" cy="1837633"/>
            </a:xfrm>
            <a:prstGeom prst="roundRect">
              <a:avLst/>
            </a:prstGeom>
            <a:solidFill>
              <a:schemeClr val="bg1"/>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dirty="0">
                  <a:solidFill>
                    <a:srgbClr val="85BD33"/>
                  </a:solidFill>
                  <a:latin typeface="Twinkl" pitchFamily="2" charset="0"/>
                </a:rPr>
                <a:t>expanded noun phrases</a:t>
              </a:r>
            </a:p>
          </p:txBody>
        </p:sp>
        <p:sp>
          <p:nvSpPr>
            <p:cNvPr id="32" name="Rectangle: Rounded Corners 31">
              <a:extLst>
                <a:ext uri="{FF2B5EF4-FFF2-40B4-BE49-F238E27FC236}">
                  <a16:creationId xmlns:a16="http://schemas.microsoft.com/office/drawing/2014/main" xmlns="" id="{2B16DC59-86EF-4F19-B615-45885D9943BB}"/>
                </a:ext>
              </a:extLst>
            </p:cNvPr>
            <p:cNvSpPr/>
            <p:nvPr/>
          </p:nvSpPr>
          <p:spPr>
            <a:xfrm>
              <a:off x="5046748" y="2165861"/>
              <a:ext cx="858752" cy="156519"/>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xmlns="" id="{236B6F8A-0AE4-40D6-B090-73B6D836DA0A}"/>
                </a:ext>
              </a:extLst>
            </p:cNvPr>
            <p:cNvSpPr/>
            <p:nvPr/>
          </p:nvSpPr>
          <p:spPr>
            <a:xfrm>
              <a:off x="5733299" y="2832272"/>
              <a:ext cx="642917" cy="156519"/>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xmlns="" id="{B0F2F5F7-6371-478A-AA2B-1E427A541369}"/>
                </a:ext>
              </a:extLst>
            </p:cNvPr>
            <p:cNvSpPr/>
            <p:nvPr/>
          </p:nvSpPr>
          <p:spPr>
            <a:xfrm>
              <a:off x="4575240" y="3995094"/>
              <a:ext cx="1263585" cy="156519"/>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Rounded Corners 34">
              <a:extLst>
                <a:ext uri="{FF2B5EF4-FFF2-40B4-BE49-F238E27FC236}">
                  <a16:creationId xmlns:a16="http://schemas.microsoft.com/office/drawing/2014/main" xmlns="" id="{2447723F-9508-483D-89BA-5C7276524189}"/>
                </a:ext>
              </a:extLst>
            </p:cNvPr>
            <p:cNvSpPr/>
            <p:nvPr/>
          </p:nvSpPr>
          <p:spPr>
            <a:xfrm>
              <a:off x="2889314" y="5065335"/>
              <a:ext cx="1501709" cy="205431"/>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xmlns="" id="{DDD1E135-EBB3-44D5-AB84-ADAD73DC84B2}"/>
                </a:ext>
              </a:extLst>
            </p:cNvPr>
            <p:cNvSpPr/>
            <p:nvPr/>
          </p:nvSpPr>
          <p:spPr>
            <a:xfrm>
              <a:off x="6670740" y="4890444"/>
              <a:ext cx="1501710" cy="548331"/>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xmlns="" id="{DEB55D92-AE80-44F7-BED0-605474C6315F}"/>
                </a:ext>
              </a:extLst>
            </p:cNvPr>
            <p:cNvSpPr/>
            <p:nvPr/>
          </p:nvSpPr>
          <p:spPr>
            <a:xfrm>
              <a:off x="5284873" y="2003936"/>
              <a:ext cx="858752" cy="156519"/>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xmlns="" id="{FCF6DEBA-F73D-48F8-AE4C-0FA56D22E55E}"/>
                </a:ext>
              </a:extLst>
            </p:cNvPr>
            <p:cNvSpPr/>
            <p:nvPr/>
          </p:nvSpPr>
          <p:spPr>
            <a:xfrm>
              <a:off x="4572001" y="2994197"/>
              <a:ext cx="1766116" cy="156519"/>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xmlns="" id="{64E4E464-F6BC-4250-9A36-260FE65C4CF8}"/>
                </a:ext>
              </a:extLst>
            </p:cNvPr>
            <p:cNvSpPr/>
            <p:nvPr/>
          </p:nvSpPr>
          <p:spPr>
            <a:xfrm>
              <a:off x="4572001" y="3356147"/>
              <a:ext cx="1571624" cy="156519"/>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xmlns="" id="{4BC28E6A-9AE0-4085-BD6A-5379CA412F3E}"/>
                </a:ext>
              </a:extLst>
            </p:cNvPr>
            <p:cNvSpPr/>
            <p:nvPr/>
          </p:nvSpPr>
          <p:spPr>
            <a:xfrm>
              <a:off x="6153150" y="3203748"/>
              <a:ext cx="232591" cy="152400"/>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xmlns="" id="{8AB38E9D-9A6D-4E1A-8DDC-369884F0DF62}"/>
                </a:ext>
              </a:extLst>
            </p:cNvPr>
            <p:cNvSpPr/>
            <p:nvPr/>
          </p:nvSpPr>
          <p:spPr>
            <a:xfrm>
              <a:off x="6076951" y="3860973"/>
              <a:ext cx="318316" cy="152400"/>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xmlns="" id="{0CD43354-9677-4681-881F-27851B8C96D8}"/>
                </a:ext>
              </a:extLst>
            </p:cNvPr>
            <p:cNvSpPr/>
            <p:nvPr/>
          </p:nvSpPr>
          <p:spPr>
            <a:xfrm>
              <a:off x="6499290" y="3347394"/>
              <a:ext cx="1301685" cy="152401"/>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xmlns="" id="{6519922E-BF4C-4789-AD8C-DD03A8BF524F}"/>
                </a:ext>
              </a:extLst>
            </p:cNvPr>
            <p:cNvSpPr/>
            <p:nvPr/>
          </p:nvSpPr>
          <p:spPr>
            <a:xfrm>
              <a:off x="7432741" y="3185469"/>
              <a:ext cx="873060" cy="161153"/>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xmlns="" id="{258FA73D-79B8-405B-99F7-66AB2D56116B}"/>
                </a:ext>
              </a:extLst>
            </p:cNvPr>
            <p:cNvSpPr/>
            <p:nvPr/>
          </p:nvSpPr>
          <p:spPr>
            <a:xfrm>
              <a:off x="6480241" y="3852219"/>
              <a:ext cx="873060" cy="161153"/>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xmlns="" id="{278C6054-71E3-4CF8-B5C1-585FF0B8EB33}"/>
                </a:ext>
              </a:extLst>
            </p:cNvPr>
            <p:cNvSpPr/>
            <p:nvPr/>
          </p:nvSpPr>
          <p:spPr>
            <a:xfrm>
              <a:off x="7651816" y="3699819"/>
              <a:ext cx="653985" cy="161153"/>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Rectangle: Rounded Corners 45">
            <a:extLst>
              <a:ext uri="{FF2B5EF4-FFF2-40B4-BE49-F238E27FC236}">
                <a16:creationId xmlns:a16="http://schemas.microsoft.com/office/drawing/2014/main" xmlns="" id="{20E2280E-C020-4B5D-9B02-E2DC49761DA3}"/>
              </a:ext>
            </a:extLst>
          </p:cNvPr>
          <p:cNvSpPr/>
          <p:nvPr/>
        </p:nvSpPr>
        <p:spPr>
          <a:xfrm>
            <a:off x="581114" y="2745304"/>
            <a:ext cx="1801762" cy="183763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Did you spot any other important features in this leaflet?</a:t>
            </a:r>
          </a:p>
        </p:txBody>
      </p:sp>
    </p:spTree>
    <p:extLst>
      <p:ext uri="{BB962C8B-B14F-4D97-AF65-F5344CB8AC3E}">
        <p14:creationId xmlns:p14="http://schemas.microsoft.com/office/powerpoint/2010/main" xmlns="" val="36718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807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BF18BF768D247BF7EA69C5EEDBCE3" ma:contentTypeVersion="10" ma:contentTypeDescription="Create a new document." ma:contentTypeScope="" ma:versionID="4a81ed0f6d7fd41ba79f3d76e39a8746">
  <xsd:schema xmlns:xsd="http://www.w3.org/2001/XMLSchema" xmlns:xs="http://www.w3.org/2001/XMLSchema" xmlns:p="http://schemas.microsoft.com/office/2006/metadata/properties" xmlns:ns2="cbb86898-7bcd-4c22-a1d0-8ae3b8c522fe" targetNamespace="http://schemas.microsoft.com/office/2006/metadata/properties" ma:root="true" ma:fieldsID="871529b57d708d09f4815b9b353f5935" ns2:_="">
    <xsd:import namespace="cbb86898-7bcd-4c22-a1d0-8ae3b8c522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86898-7bcd-4c22-a1d0-8ae3b8c52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A45C0E-38AA-4905-B47C-AEF39785F39F}"/>
</file>

<file path=customXml/itemProps2.xml><?xml version="1.0" encoding="utf-8"?>
<ds:datastoreItem xmlns:ds="http://schemas.openxmlformats.org/officeDocument/2006/customXml" ds:itemID="{8DA9A7B1-E91C-4999-8CA8-456E28B47BEA}"/>
</file>

<file path=customXml/itemProps3.xml><?xml version="1.0" encoding="utf-8"?>
<ds:datastoreItem xmlns:ds="http://schemas.openxmlformats.org/officeDocument/2006/customXml" ds:itemID="{748FCDD4-E178-4DD9-86F3-BC5EED8AA374}"/>
</file>

<file path=docProps/app.xml><?xml version="1.0" encoding="utf-8"?>
<Properties xmlns="http://schemas.openxmlformats.org/officeDocument/2006/extended-properties" xmlns:vt="http://schemas.openxmlformats.org/officeDocument/2006/docPropsVTypes">
  <Template>PowerPoint Template</Template>
  <TotalTime>105</TotalTime>
  <Words>279</Words>
  <Application>Microsoft Office PowerPoint</Application>
  <PresentationFormat>On-screen Show (4:3)</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Twinkl</vt:lpstr>
      <vt:lpstr>Calibri</vt:lpstr>
      <vt:lpstr>Office Theme</vt:lpstr>
      <vt:lpstr>Slide 1</vt:lpstr>
      <vt:lpstr>Writing to Persuade</vt:lpstr>
      <vt:lpstr>Features of Writing to Persuade</vt:lpstr>
      <vt:lpstr>Can You Spot These Features?</vt:lpstr>
      <vt:lpstr>Can You Spot the Features in This Letter?</vt:lpstr>
      <vt:lpstr>Can You Spot the Features in This Leaflet?</vt:lpstr>
      <vt:lpstr>Can You Spot the Features in This Leaflet?</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Dale Watson</dc:creator>
  <cp:lastModifiedBy>h h</cp:lastModifiedBy>
  <cp:revision>14</cp:revision>
  <dcterms:created xsi:type="dcterms:W3CDTF">2019-08-05T14:55:14Z</dcterms:created>
  <dcterms:modified xsi:type="dcterms:W3CDTF">2020-04-29T15:53:36Z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0x010100F8BBF18BF768D247BF7EA69C5EEDBCE3</vt:lpwstr>
  </property>
</Properties>
</file>